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A80C3-ADD0-41B5-A9BC-C4C615E8ADFA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4E689-A049-4FAF-A667-7C753C62C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3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4E689-A049-4FAF-A667-7C753C62CD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9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1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1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9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3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0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4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2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2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4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6.jp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710" y="1122363"/>
            <a:ext cx="984123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Common-Mode fundamentals for </a:t>
            </a:r>
            <a:br>
              <a:rPr lang="en-US" dirty="0"/>
            </a:br>
            <a:r>
              <a:rPr lang="en-US" dirty="0"/>
              <a:t>Shipboard Power Systems</a:t>
            </a:r>
            <a:br>
              <a:rPr lang="en-US" dirty="0"/>
            </a:br>
            <a:r>
              <a:rPr lang="en-US" dirty="0"/>
              <a:t>Part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7F348-5EA1-6C64-A8E2-D001805794E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11F4FBB-0454-3666-15A0-29531BD95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3C5FE8-057F-C10C-7A54-0B162C780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EA86-D5A4-7CD4-30CC-403371E1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Shipboard power systems are designed for the “Differential Mode”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B9E40-394B-62F8-605B-863703FC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96990" cy="4351338"/>
          </a:xfrm>
        </p:spPr>
        <p:txBody>
          <a:bodyPr/>
          <a:lstStyle/>
          <a:p>
            <a:r>
              <a:rPr lang="en-US" dirty="0"/>
              <a:t>Power is distributed via a set of conductors</a:t>
            </a:r>
          </a:p>
          <a:p>
            <a:pPr lvl="1"/>
            <a:r>
              <a:rPr lang="en-US" dirty="0"/>
              <a:t>The current going to a load or another power system component is intended to return via the same set of conductors.</a:t>
            </a:r>
          </a:p>
          <a:p>
            <a:pPr lvl="2"/>
            <a:r>
              <a:rPr lang="en-US" dirty="0"/>
              <a:t>Unlike automobiles which use structure as a current return path.</a:t>
            </a:r>
          </a:p>
          <a:p>
            <a:pPr lvl="1"/>
            <a:r>
              <a:rPr lang="en-US" dirty="0"/>
              <a:t>The sum of the current flowing in the same direction through the set of conductors is intended to equal zero.</a:t>
            </a:r>
          </a:p>
        </p:txBody>
      </p:sp>
      <p:pic>
        <p:nvPicPr>
          <p:cNvPr id="5" name="Picture 4" descr="Diagram of a wire diagram&#10;&#10;AI-generated content may be incorrect.">
            <a:extLst>
              <a:ext uri="{FF2B5EF4-FFF2-40B4-BE49-F238E27FC236}">
                <a16:creationId xmlns:a16="http://schemas.microsoft.com/office/drawing/2014/main" id="{4EDD3868-7756-C84F-297F-FD18D993B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2071716"/>
            <a:ext cx="3966210" cy="3619471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616B3-729B-F7B8-E2FE-87595E9A0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B300D-C7DD-289E-DBC3-1413E6EC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4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B4298-FF48-20AD-7356-7A3F1537E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“Common Mode” is usually undesirable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121EE-A81A-00B3-2AE6-1502B2A64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0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Common Mode (CM) current is the sum of the current flowing in the same direction through a set of conductors.</a:t>
            </a:r>
          </a:p>
          <a:p>
            <a:pPr lvl="1"/>
            <a:r>
              <a:rPr lang="en-US" dirty="0"/>
              <a:t>Measured instantaneously, then summed.</a:t>
            </a:r>
          </a:p>
          <a:p>
            <a:r>
              <a:rPr lang="en-US" dirty="0"/>
              <a:t>A CM current implies the “return current” is flowing through an unintended route.</a:t>
            </a:r>
          </a:p>
          <a:p>
            <a:pPr lvl="1"/>
            <a:r>
              <a:rPr lang="en-US" dirty="0"/>
              <a:t>Can be through the hull</a:t>
            </a:r>
          </a:p>
          <a:p>
            <a:pPr lvl="1"/>
            <a:r>
              <a:rPr lang="en-US" dirty="0"/>
              <a:t>Can be through other power system conductors</a:t>
            </a:r>
          </a:p>
          <a:p>
            <a:r>
              <a:rPr lang="en-US" dirty="0"/>
              <a:t>Common Mode current is generally not desirable.</a:t>
            </a:r>
          </a:p>
          <a:p>
            <a:pPr lvl="1"/>
            <a:r>
              <a:rPr lang="en-US" dirty="0"/>
              <a:t>Hull Currents</a:t>
            </a:r>
          </a:p>
          <a:p>
            <a:pPr lvl="1"/>
            <a:r>
              <a:rPr lang="en-US" dirty="0"/>
              <a:t>EMI</a:t>
            </a:r>
          </a:p>
          <a:p>
            <a:pPr lvl="1"/>
            <a:r>
              <a:rPr lang="en-US" dirty="0"/>
              <a:t>Maloperation of sensors and protective devices</a:t>
            </a:r>
          </a:p>
          <a:p>
            <a:pPr lvl="1"/>
            <a:r>
              <a:rPr lang="en-US" dirty="0"/>
              <a:t>Excessive heating of filters and other components</a:t>
            </a:r>
          </a:p>
          <a:p>
            <a:pPr lvl="1"/>
            <a:r>
              <a:rPr lang="en-US" dirty="0"/>
              <a:t>Common Mode current route often not predictable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558A3-D640-C920-5C76-0D4E8017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EC83-7BF7-520B-BA54-C2870E1DC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A diagram of a cable&#10;&#10;AI-generated content may be incorrect.">
            <a:extLst>
              <a:ext uri="{FF2B5EF4-FFF2-40B4-BE49-F238E27FC236}">
                <a16:creationId xmlns:a16="http://schemas.microsoft.com/office/drawing/2014/main" id="{F8846619-4129-DB79-DD96-76CC88DFF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2847181"/>
            <a:ext cx="43910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2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B8D57-26C7-96CD-20CD-946468A3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current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664F1-AE8D-DD45-C4F2-DB4B69524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9437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 power components typically have parasitic capacitances.</a:t>
            </a:r>
          </a:p>
          <a:p>
            <a:pPr lvl="1"/>
            <a:r>
              <a:rPr lang="en-US" dirty="0"/>
              <a:t>Cable conductors and their grounded shields / drain wires</a:t>
            </a:r>
          </a:p>
          <a:p>
            <a:pPr lvl="1"/>
            <a:r>
              <a:rPr lang="en-US" dirty="0"/>
              <a:t>Cable conductors and ship structure</a:t>
            </a:r>
          </a:p>
          <a:p>
            <a:pPr lvl="1"/>
            <a:r>
              <a:rPr lang="en-US" dirty="0"/>
              <a:t>Transformer / generator / motor winding to winding capacitance </a:t>
            </a:r>
          </a:p>
          <a:p>
            <a:pPr lvl="1"/>
            <a:r>
              <a:rPr lang="en-US" dirty="0"/>
              <a:t>Transformer / generator / motor winding to ground capacitance</a:t>
            </a:r>
          </a:p>
          <a:p>
            <a:r>
              <a:rPr lang="en-US" dirty="0"/>
              <a:t>Grounding system may also provide a path for currents through the ship structure.</a:t>
            </a:r>
          </a:p>
          <a:p>
            <a:pPr lvl="1"/>
            <a:r>
              <a:rPr lang="en-US" dirty="0"/>
              <a:t>Solidly Grounded</a:t>
            </a:r>
          </a:p>
          <a:p>
            <a:pPr lvl="1"/>
            <a:r>
              <a:rPr lang="en-US" dirty="0"/>
              <a:t>High Resistance Grounded Systems</a:t>
            </a:r>
          </a:p>
          <a:p>
            <a:r>
              <a:rPr lang="en-US" dirty="0"/>
              <a:t>System configurations can provide multiple current paths.</a:t>
            </a:r>
          </a:p>
          <a:p>
            <a:pPr lvl="1"/>
            <a:r>
              <a:rPr lang="en-US" dirty="0"/>
              <a:t>Ring bus</a:t>
            </a:r>
          </a:p>
          <a:p>
            <a:pPr lvl="1"/>
            <a:r>
              <a:rPr lang="en-US" dirty="0"/>
              <a:t>Multiple auctioneering diode connected loads in dc systems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F7741-72CD-F7A6-9BC2-61DF79A7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DE96B-A444-E01C-64B5-D4B5802D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A blue and yellow circle with yellow circles&#10;&#10;AI-generated content may be incorrect.">
            <a:extLst>
              <a:ext uri="{FF2B5EF4-FFF2-40B4-BE49-F238E27FC236}">
                <a16:creationId xmlns:a16="http://schemas.microsoft.com/office/drawing/2014/main" id="{53C8DE09-9C78-8839-A730-3FCAA9FA9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70" y="1870075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7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1A2C4-1E3D-2FD1-D6CD-022751C1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Phase Parasitic Capacitance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B1BC-A651-2E11-1DB3-5ECD8A215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" y="1769703"/>
            <a:ext cx="7769807" cy="4351338"/>
          </a:xfrm>
        </p:spPr>
        <p:txBody>
          <a:bodyPr/>
          <a:lstStyle/>
          <a:p>
            <a:r>
              <a:rPr lang="en-US" dirty="0"/>
              <a:t>The Neutral Voltage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) of a set conductors is the average value of the conductor voltages with respect to a reference voltage (such as ground).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512A6-7593-6709-2CF0-8F9E33FC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ED20C-52D9-F451-5FEC-C55FEB95D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E91AB8-F677-34B8-549F-980B10A2A8AB}"/>
                  </a:ext>
                </a:extLst>
              </p:cNvPr>
              <p:cNvSpPr txBox="1"/>
              <p:nvPr/>
            </p:nvSpPr>
            <p:spPr>
              <a:xfrm>
                <a:off x="2209800" y="3014925"/>
                <a:ext cx="2608897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E91AB8-F677-34B8-549F-980B10A2A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014925"/>
                <a:ext cx="2608897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D6CF81-50AD-F76B-35D4-911687189A71}"/>
                  </a:ext>
                </a:extLst>
              </p:cNvPr>
              <p:cNvSpPr txBox="1"/>
              <p:nvPr/>
            </p:nvSpPr>
            <p:spPr>
              <a:xfrm>
                <a:off x="535306" y="3572285"/>
                <a:ext cx="1674494" cy="1143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𝐴𝑁</m:t>
                          </m:r>
                        </m:sub>
                      </m:sSub>
                    </m:oMath>
                  </m:oMathPara>
                </a14:m>
                <a:endParaRPr lang="en-US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𝐵𝑁</m:t>
                          </m:r>
                        </m:sub>
                      </m:sSub>
                    </m:oMath>
                  </m:oMathPara>
                </a14:m>
                <a:endParaRPr lang="en-US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𝐶𝑁</m:t>
                          </m:r>
                        </m:sub>
                      </m:sSub>
                    </m:oMath>
                  </m:oMathPara>
                </a14:m>
                <a:endParaRPr lang="en-US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D6CF81-50AD-F76B-35D4-911687189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6" y="3572285"/>
                <a:ext cx="1674494" cy="11433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033ED2-D0E0-C9E1-5D3E-40BF4DCA67C0}"/>
                  </a:ext>
                </a:extLst>
              </p:cNvPr>
              <p:cNvSpPr txBox="1"/>
              <p:nvPr/>
            </p:nvSpPr>
            <p:spPr>
              <a:xfrm>
                <a:off x="1672590" y="3507838"/>
                <a:ext cx="4565332" cy="4970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𝐴𝑁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𝐵𝑁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𝐶𝑁</m:t>
                              </m:r>
                            </m:sub>
                          </m:sSub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033ED2-D0E0-C9E1-5D3E-40BF4DCA67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590" y="3507838"/>
                <a:ext cx="4565332" cy="497059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DC4F675-633E-E23B-6C63-60EFC20EF0D2}"/>
                  </a:ext>
                </a:extLst>
              </p:cNvPr>
              <p:cNvSpPr txBox="1"/>
              <p:nvPr/>
            </p:nvSpPr>
            <p:spPr>
              <a:xfrm>
                <a:off x="2362676" y="4005553"/>
                <a:ext cx="24374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𝐴𝑁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𝐵𝑁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𝐶𝑁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DC4F675-633E-E23B-6C63-60EFC20EF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676" y="4005553"/>
                <a:ext cx="24374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D0209C2-5CBF-75A5-9D66-2D1F89520B35}"/>
                  </a:ext>
                </a:extLst>
              </p:cNvPr>
              <p:cNvSpPr txBox="1"/>
              <p:nvPr/>
            </p:nvSpPr>
            <p:spPr>
              <a:xfrm>
                <a:off x="2009297" y="4392345"/>
                <a:ext cx="2466499" cy="20699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𝐶𝑝𝐴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𝐴𝑁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𝐶𝑝𝐵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𝐵𝑁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𝐶𝑝𝐶</m:t>
                          </m:r>
                        </m:sub>
                      </m:sSub>
                      <m:r>
                        <a:rPr lang="en-US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𝐶𝑁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D0209C2-5CBF-75A5-9D66-2D1F89520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297" y="4392345"/>
                <a:ext cx="2466499" cy="20699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7F74B62-B4D8-D2FA-8B2D-27C18D41CC51}"/>
                  </a:ext>
                </a:extLst>
              </p:cNvPr>
              <p:cNvSpPr txBox="1"/>
              <p:nvPr/>
            </p:nvSpPr>
            <p:spPr>
              <a:xfrm>
                <a:off x="4888706" y="4569683"/>
                <a:ext cx="2414587" cy="3243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𝐶𝑝𝐴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𝐶𝑝𝐵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𝐶𝑝𝐶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7F74B62-B4D8-D2FA-8B2D-27C18D41C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706" y="4569683"/>
                <a:ext cx="2414587" cy="324384"/>
              </a:xfrm>
              <a:prstGeom prst="rect">
                <a:avLst/>
              </a:prstGeom>
              <a:blipFill>
                <a:blip r:embed="rId8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F8509B7-733E-40F6-3A31-E33EA88E9455}"/>
                  </a:ext>
                </a:extLst>
              </p:cNvPr>
              <p:cNvSpPr txBox="1"/>
              <p:nvPr/>
            </p:nvSpPr>
            <p:spPr>
              <a:xfrm>
                <a:off x="4037647" y="4957131"/>
                <a:ext cx="4129087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en-US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1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𝐴𝑁</m:t>
                                      </m:r>
                                    </m:sub>
                                  </m:sSub>
                                  <m:r>
                                    <a:rPr lang="en-US" sz="1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𝐵𝑁</m:t>
                                      </m:r>
                                    </m:sub>
                                  </m:sSub>
                                  <m:r>
                                    <a:rPr lang="en-US" sz="1400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𝐶𝑁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14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F8509B7-733E-40F6-3A31-E33EA88E9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647" y="4957131"/>
                <a:ext cx="4129087" cy="5763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F680800-14EF-F48F-9226-A90525FAA3B0}"/>
                  </a:ext>
                </a:extLst>
              </p:cNvPr>
              <p:cNvSpPr txBox="1"/>
              <p:nvPr/>
            </p:nvSpPr>
            <p:spPr>
              <a:xfrm>
                <a:off x="4953237" y="5604966"/>
                <a:ext cx="2285524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F680800-14EF-F48F-9226-A90525FAA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237" y="5604966"/>
                <a:ext cx="2285524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456B0DF5-BD7A-5B4A-2134-1434F967B3E0}"/>
              </a:ext>
            </a:extLst>
          </p:cNvPr>
          <p:cNvSpPr txBox="1"/>
          <p:nvPr/>
        </p:nvSpPr>
        <p:spPr>
          <a:xfrm>
            <a:off x="8047134" y="5219927"/>
            <a:ext cx="2915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Common Mode Current only Depends on the Neutral Voltage and parasitic capacitance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078751-B1C6-F5DB-494C-1BAD89E97F44}"/>
              </a:ext>
            </a:extLst>
          </p:cNvPr>
          <p:cNvSpPr txBox="1"/>
          <p:nvPr/>
        </p:nvSpPr>
        <p:spPr>
          <a:xfrm>
            <a:off x="8970434" y="1268531"/>
            <a:ext cx="3253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Neutral Voltage is also called a Common Mode Voltage</a:t>
            </a:r>
          </a:p>
        </p:txBody>
      </p:sp>
      <p:pic>
        <p:nvPicPr>
          <p:cNvPr id="25" name="Picture 24" descr="A diagram of electrical wiring&#10;&#10;AI-generated content may be incorrect.">
            <a:extLst>
              <a:ext uri="{FF2B5EF4-FFF2-40B4-BE49-F238E27FC236}">
                <a16:creationId xmlns:a16="http://schemas.microsoft.com/office/drawing/2014/main" id="{0EBDB523-BB49-D811-D57C-53106FFFE27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667" y="2140065"/>
            <a:ext cx="3574199" cy="2877834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E1B844C-8D90-B8F3-AB3D-DEEA911E2430}"/>
              </a:ext>
            </a:extLst>
          </p:cNvPr>
          <p:cNvCxnSpPr>
            <a:cxnSpLocks/>
          </p:cNvCxnSpPr>
          <p:nvPr/>
        </p:nvCxnSpPr>
        <p:spPr>
          <a:xfrm flipH="1">
            <a:off x="6977033" y="5745975"/>
            <a:ext cx="1070101" cy="21163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82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41D9-E7ED-1FC3-2262-FA6B9E612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Voltage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A1F73-0AC7-1415-6FB4-BD0299872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9714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Common mode voltage (neutral voltage) is a property of a set of conductors.</a:t>
            </a:r>
          </a:p>
          <a:p>
            <a:pPr lvl="1"/>
            <a:r>
              <a:rPr lang="en-US" dirty="0"/>
              <a:t>Measured with respect to a specified reference potential (such as ground or another neutral).</a:t>
            </a:r>
          </a:p>
          <a:p>
            <a:pPr lvl="1"/>
            <a:r>
              <a:rPr lang="en-US" dirty="0"/>
              <a:t>Each conductor voltage is measured instantaneously, then averaged across conductors.</a:t>
            </a:r>
          </a:p>
          <a:p>
            <a:pPr lvl="1"/>
            <a:r>
              <a:rPr lang="en-US" dirty="0"/>
              <a:t>Generally, cannot measure it directly in a circuit, must calculate it from measurements on each of the conductors.</a:t>
            </a:r>
          </a:p>
          <a:p>
            <a:pPr lvl="1"/>
            <a:r>
              <a:rPr lang="en-US" dirty="0"/>
              <a:t>A conductor labeled as a Neutral may or may not be at the neutral voltage (common mode voltage) .</a:t>
            </a:r>
          </a:p>
          <a:p>
            <a:r>
              <a:rPr lang="en-US" dirty="0"/>
              <a:t>No common mode current can flow from the set of parasitic capacitances if a common mode voltage with respect to ground is not present on the conductors.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67848-34CA-1D9D-9DDA-58BDC21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50D7D-EB15-D8DA-4A8E-1C69DBBF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A diagram of electrical wiring&#10;&#10;AI-generated content may be incorrect.">
            <a:extLst>
              <a:ext uri="{FF2B5EF4-FFF2-40B4-BE49-F238E27FC236}">
                <a16:creationId xmlns:a16="http://schemas.microsoft.com/office/drawing/2014/main" id="{BADD4322-EB1A-E325-2C15-37B507174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397" y="1949906"/>
            <a:ext cx="3574199" cy="287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5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49088-38BD-FD5C-5635-E06C1812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Current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3FE2-BBD0-F0E0-AE6B-A932BF12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Common mode currents are usually orders of magnitude less than the desired differential mode currents.</a:t>
            </a:r>
          </a:p>
          <a:p>
            <a:r>
              <a:rPr lang="en-US" dirty="0"/>
              <a:t>Balanced loads connected only between phases and without connections to ground do not contribute to common mode currents (Kirchhoff’s current law prevents this).</a:t>
            </a:r>
          </a:p>
          <a:p>
            <a:pPr lvl="1"/>
            <a:r>
              <a:rPr lang="en-US" dirty="0"/>
              <a:t>Can be delta or wye (with wye-point unterminated)</a:t>
            </a:r>
          </a:p>
          <a:p>
            <a:r>
              <a:rPr lang="en-US" dirty="0"/>
              <a:t>Balanced sources connected only between phases and without connections to ground do not contribute to common mode currents (Kirchhoff’s current law prevents this).</a:t>
            </a:r>
          </a:p>
          <a:p>
            <a:pPr lvl="1"/>
            <a:r>
              <a:rPr lang="en-US" dirty="0"/>
              <a:t>Can be delta or wye (with wye-point unterminated)</a:t>
            </a:r>
          </a:p>
          <a:p>
            <a:r>
              <a:rPr lang="en-US" dirty="0"/>
              <a:t>Series impedances (resistance, inductance, capacitance) impact common mode currents.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B4DFD-8388-1290-6624-E603A3EB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F5A74-3812-9580-C6B8-3826FF0A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5AFBE-A411-1343-1A1C-AEF256D9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1BCA7-84C2-D516-FF63-852853CA2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E81C6-C308-D6BE-A5C2-45AD3060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5A103-52AC-D24D-8EAF-5EF5066B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7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663</Words>
  <Application>Microsoft Office PowerPoint</Application>
  <PresentationFormat>Widescreen</PresentationFormat>
  <Paragraphs>81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Times New Roman</vt:lpstr>
      <vt:lpstr>Office Theme</vt:lpstr>
      <vt:lpstr>Common-Mode fundamentals for  Shipboard Power Systems Part 1</vt:lpstr>
      <vt:lpstr>Shipboard power systems are designed for the “Differential Mode”</vt:lpstr>
      <vt:lpstr>“Common Mode” is usually undesirable</vt:lpstr>
      <vt:lpstr>Common Mode current paths</vt:lpstr>
      <vt:lpstr>Three Phase Parasitic Capacitance</vt:lpstr>
      <vt:lpstr>Common Mode Voltage properties</vt:lpstr>
      <vt:lpstr>Common Mode Current Properties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Norbert Doerry</dc:creator>
  <cp:lastModifiedBy>Norbert Doerry</cp:lastModifiedBy>
  <cp:revision>14</cp:revision>
  <dcterms:created xsi:type="dcterms:W3CDTF">2025-03-29T17:00:46Z</dcterms:created>
  <dcterms:modified xsi:type="dcterms:W3CDTF">2025-04-04T14:58:32Z</dcterms:modified>
</cp:coreProperties>
</file>